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519" r:id="rId2"/>
    <p:sldId id="778" r:id="rId3"/>
    <p:sldId id="854" r:id="rId4"/>
    <p:sldId id="855" r:id="rId5"/>
    <p:sldId id="856" r:id="rId6"/>
    <p:sldId id="857" r:id="rId7"/>
    <p:sldId id="845" r:id="rId8"/>
    <p:sldId id="838" r:id="rId9"/>
    <p:sldId id="859" r:id="rId10"/>
    <p:sldId id="839"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Montserrat SemiBold" panose="020B0604020202020204" charset="0"/>
      <p:regular r:id="rId17"/>
      <p:bold r:id="rId18"/>
      <p:italic r:id="rId19"/>
      <p:boldItalic r:id="rId20"/>
    </p:embeddedFont>
    <p:embeddedFont>
      <p:font typeface="Neo Sans Std" panose="020B0504030504040204" pitchFamily="34" charset="0"/>
      <p:regular r:id="rId21"/>
      <p:bold r:id="rId22"/>
    </p:embeddedFont>
    <p:embeddedFont>
      <p:font typeface="Neo Sans Std Light" panose="020B0304030504040204" pitchFamily="34" charset="0"/>
      <p:regular r:id="rId23"/>
    </p:embeddedFont>
    <p:embeddedFont>
      <p:font typeface="Neo Sans Std Medium" panose="020B0704030504040204" pitchFamily="34" charset="0"/>
      <p:regular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DBCB85"/>
    <a:srgbClr val="000000"/>
    <a:srgbClr val="494738"/>
    <a:srgbClr val="D8D800"/>
    <a:srgbClr val="347584"/>
    <a:srgbClr val="ED5023"/>
    <a:srgbClr val="F88F70"/>
    <a:srgbClr val="D0D8E8"/>
    <a:srgbClr val="336E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069" autoAdjust="0"/>
  </p:normalViewPr>
  <p:slideViewPr>
    <p:cSldViewPr snapToGrid="0" snapToObjects="1">
      <p:cViewPr varScale="1">
        <p:scale>
          <a:sx n="103" d="100"/>
          <a:sy n="103" d="100"/>
        </p:scale>
        <p:origin x="1890" y="108"/>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¿Qué es un diseño responsivo?</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¿Por qué un diseño responsivo?</a:t>
          </a: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A5B0919E-93CB-4FA5-B98D-ABA6375A7BCB}">
      <dgm:prSet/>
      <dgm:spPr/>
      <dgm:t>
        <a:bodyPr/>
        <a:lstStyle/>
        <a:p>
          <a:r>
            <a:rPr lang="es-ES" dirty="0">
              <a:solidFill>
                <a:srgbClr val="494738"/>
              </a:solidFill>
            </a:rPr>
            <a:t>Multimedia y textos responsivos</a:t>
          </a:r>
        </a:p>
      </dgm:t>
    </dgm:pt>
    <dgm:pt modelId="{7905645C-A9FB-4AEA-8F9A-A514291FADB6}" type="parTrans" cxnId="{3A3EC554-778C-427D-9640-FFF074347EA3}">
      <dgm:prSet/>
      <dgm:spPr/>
      <dgm:t>
        <a:bodyPr/>
        <a:lstStyle/>
        <a:p>
          <a:endParaRPr lang="es-ES">
            <a:solidFill>
              <a:srgbClr val="494738"/>
            </a:solidFill>
          </a:endParaRPr>
        </a:p>
      </dgm:t>
    </dgm:pt>
    <dgm:pt modelId="{3CC97DC3-6167-4F23-BE7A-E5036045EFF8}" type="sibTrans" cxnId="{3A3EC554-778C-427D-9640-FFF074347EA3}">
      <dgm:prSet/>
      <dgm:spPr/>
      <dgm:t>
        <a:bodyPr/>
        <a:lstStyle/>
        <a:p>
          <a:endParaRPr lang="es-ES">
            <a:solidFill>
              <a:srgbClr val="494738"/>
            </a:solidFill>
          </a:endParaRPr>
        </a:p>
      </dgm:t>
    </dgm:pt>
    <dgm:pt modelId="{0B74F1DF-9B4B-4345-9E8C-ECD0C5E4B6FB}">
      <dgm:prSet/>
      <dgm:spPr/>
      <dgm:t>
        <a:bodyPr/>
        <a:lstStyle/>
        <a:p>
          <a:r>
            <a:rPr lang="es-ES" dirty="0">
              <a:solidFill>
                <a:srgbClr val="494738"/>
              </a:solidFill>
            </a:rPr>
            <a:t>SVG</a:t>
          </a:r>
        </a:p>
      </dgm:t>
    </dgm:pt>
    <dgm:pt modelId="{B982D8E1-B1A8-4596-8E42-9BA47F134140}" type="parTrans" cxnId="{DBAFA621-78EA-4246-8B09-BE5534F63478}">
      <dgm:prSet/>
      <dgm:spPr/>
      <dgm:t>
        <a:bodyPr/>
        <a:lstStyle/>
        <a:p>
          <a:endParaRPr lang="es-ES">
            <a:solidFill>
              <a:srgbClr val="494738"/>
            </a:solidFill>
          </a:endParaRPr>
        </a:p>
      </dgm:t>
    </dgm:pt>
    <dgm:pt modelId="{99045276-4D08-42DF-B433-5699A97843A0}" type="sibTrans" cxnId="{DBAFA621-78EA-4246-8B09-BE5534F63478}">
      <dgm:prSet/>
      <dgm:spPr/>
      <dgm:t>
        <a:bodyPr/>
        <a:lstStyle/>
        <a:p>
          <a:endParaRPr lang="es-ES">
            <a:solidFill>
              <a:srgbClr val="494738"/>
            </a:solidFill>
          </a:endParaRPr>
        </a:p>
      </dgm:t>
    </dgm:pt>
    <dgm:pt modelId="{4EC092F2-95D2-4950-B460-128BDED9E309}">
      <dgm:prSet phldrT="[Texto]"/>
      <dgm:spPr/>
      <dgm:t>
        <a:bodyPr/>
        <a:lstStyle/>
        <a:p>
          <a:r>
            <a:rPr lang="es-ES" dirty="0">
              <a:solidFill>
                <a:srgbClr val="494738"/>
              </a:solidFill>
            </a:rPr>
            <a:t>¿Cómo crear un diseño responsivo?</a:t>
          </a:r>
        </a:p>
      </dgm:t>
    </dgm:pt>
    <dgm:pt modelId="{B616DDDC-8E2E-4BF7-BC1C-BB6E054B5090}" type="sibTrans" cxnId="{4F52470B-E0AA-4CDB-9A71-95DFFCCF411E}">
      <dgm:prSet/>
      <dgm:spPr/>
      <dgm:t>
        <a:bodyPr/>
        <a:lstStyle/>
        <a:p>
          <a:endParaRPr lang="es-ES">
            <a:solidFill>
              <a:srgbClr val="494738"/>
            </a:solidFill>
          </a:endParaRPr>
        </a:p>
      </dgm:t>
    </dgm:pt>
    <dgm:pt modelId="{26388305-171D-4BBB-9992-CF78445D6023}" type="parTrans" cxnId="{4F52470B-E0AA-4CDB-9A71-95DFFCCF411E}">
      <dgm:prSet/>
      <dgm:spPr/>
      <dgm:t>
        <a:bodyPr/>
        <a:lstStyle/>
        <a:p>
          <a:endParaRPr lang="es-ES">
            <a:solidFill>
              <a:srgbClr val="494738"/>
            </a:solidFill>
          </a:endParaRPr>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5"/>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5"/>
      <dgm:spPr/>
    </dgm:pt>
    <dgm:pt modelId="{08B8B7CA-03AC-4442-A109-5A9DBDA857D1}" type="pres">
      <dgm:prSet presAssocID="{A391BF19-2FCF-42C1-857B-30F559DE1B34}" presName="dstNode" presStyleLbl="node1" presStyleIdx="0" presStyleCnt="5"/>
      <dgm:spPr/>
    </dgm:pt>
    <dgm:pt modelId="{BC978584-F189-45C3-A51D-1D84888E7908}" type="pres">
      <dgm:prSet presAssocID="{5FE5D853-65CE-4055-AD68-D992AF51D6C2}" presName="text_1" presStyleLbl="node1" presStyleIdx="0" presStyleCnt="5">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5"/>
      <dgm:spPr/>
    </dgm:pt>
    <dgm:pt modelId="{85D1FDF3-4980-4479-9686-C77ECC9D6C73}" type="pres">
      <dgm:prSet presAssocID="{16D00D14-53A2-4DEE-9E35-8DF695E72031}" presName="text_2" presStyleLbl="node1" presStyleIdx="1" presStyleCnt="5">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5"/>
      <dgm:spPr/>
    </dgm:pt>
    <dgm:pt modelId="{E5C65D2D-D1AD-45B2-A55C-481655ECD7BE}" type="pres">
      <dgm:prSet presAssocID="{4EC092F2-95D2-4950-B460-128BDED9E309}" presName="text_3" presStyleLbl="node1" presStyleIdx="2" presStyleCnt="5">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5"/>
      <dgm:spPr/>
    </dgm:pt>
    <dgm:pt modelId="{6FA1399B-93C1-4065-9D87-2B4C4C38062F}" type="pres">
      <dgm:prSet presAssocID="{A5B0919E-93CB-4FA5-B98D-ABA6375A7BCB}" presName="text_4" presStyleLbl="node1" presStyleIdx="3" presStyleCnt="5">
        <dgm:presLayoutVars>
          <dgm:bulletEnabled val="1"/>
        </dgm:presLayoutVars>
      </dgm:prSet>
      <dgm:spPr/>
    </dgm:pt>
    <dgm:pt modelId="{1F469B26-CA3D-4AD8-B138-6FB5C5060702}" type="pres">
      <dgm:prSet presAssocID="{A5B0919E-93CB-4FA5-B98D-ABA6375A7BCB}" presName="accent_4" presStyleCnt="0"/>
      <dgm:spPr/>
    </dgm:pt>
    <dgm:pt modelId="{7840941C-4E1E-4016-9BEA-2087D2B279A5}" type="pres">
      <dgm:prSet presAssocID="{A5B0919E-93CB-4FA5-B98D-ABA6375A7BCB}" presName="accentRepeatNode" presStyleLbl="solidFgAcc1" presStyleIdx="3" presStyleCnt="5"/>
      <dgm:spPr/>
    </dgm:pt>
    <dgm:pt modelId="{7FA87C79-ECF3-4ED3-8C22-0EB96ABC9D85}" type="pres">
      <dgm:prSet presAssocID="{0B74F1DF-9B4B-4345-9E8C-ECD0C5E4B6FB}" presName="text_5" presStyleLbl="node1" presStyleIdx="4" presStyleCnt="5">
        <dgm:presLayoutVars>
          <dgm:bulletEnabled val="1"/>
        </dgm:presLayoutVars>
      </dgm:prSet>
      <dgm:spPr/>
    </dgm:pt>
    <dgm:pt modelId="{8F7ACECB-4ACE-4EBF-A377-133982D023F9}" type="pres">
      <dgm:prSet presAssocID="{0B74F1DF-9B4B-4345-9E8C-ECD0C5E4B6FB}" presName="accent_5" presStyleCnt="0"/>
      <dgm:spPr/>
    </dgm:pt>
    <dgm:pt modelId="{BBD1D983-2432-46C6-8563-B43F3C98B092}" type="pres">
      <dgm:prSet presAssocID="{0B74F1DF-9B4B-4345-9E8C-ECD0C5E4B6FB}" presName="accentRepeatNode" presStyleLbl="solidFgAcc1" presStyleIdx="4" presStyleCnt="5"/>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DBAFA621-78EA-4246-8B09-BE5534F63478}" srcId="{A391BF19-2FCF-42C1-857B-30F559DE1B34}" destId="{0B74F1DF-9B4B-4345-9E8C-ECD0C5E4B6FB}" srcOrd="4" destOrd="0" parTransId="{B982D8E1-B1A8-4596-8E42-9BA47F134140}" sibTransId="{99045276-4D08-42DF-B433-5699A97843A0}"/>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3A3EC554-778C-427D-9640-FFF074347EA3}" srcId="{A391BF19-2FCF-42C1-857B-30F559DE1B34}" destId="{A5B0919E-93CB-4FA5-B98D-ABA6375A7BCB}" srcOrd="3" destOrd="0" parTransId="{7905645C-A9FB-4AEA-8F9A-A514291FADB6}" sibTransId="{3CC97DC3-6167-4F23-BE7A-E5036045EFF8}"/>
    <dgm:cxn modelId="{ED36BF9E-ACE8-46EF-89ED-26EE6F2F1BF1}" type="presOf" srcId="{0B74F1DF-9B4B-4345-9E8C-ECD0C5E4B6FB}" destId="{7FA87C79-ECF3-4ED3-8C22-0EB96ABC9D85}" srcOrd="0" destOrd="0" presId="urn:microsoft.com/office/officeart/2008/layout/VerticalCurvedList"/>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3AE162F5-0986-410B-8C52-B6AE8F4BC6B1}" type="presOf" srcId="{A5B0919E-93CB-4FA5-B98D-ABA6375A7BCB}" destId="{6FA1399B-93C1-4065-9D87-2B4C4C38062F}" srcOrd="0" destOrd="0" presId="urn:microsoft.com/office/officeart/2008/layout/VerticalCurvedList"/>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 modelId="{07AE9867-889B-40F7-9192-A316E8C0442B}" type="presParOf" srcId="{88A1914F-E25E-41D2-B4B4-440D65583B12}" destId="{6FA1399B-93C1-4065-9D87-2B4C4C38062F}" srcOrd="7" destOrd="0" presId="urn:microsoft.com/office/officeart/2008/layout/VerticalCurvedList"/>
    <dgm:cxn modelId="{62B1BDA8-BC10-4553-9FB8-C432920AEC61}" type="presParOf" srcId="{88A1914F-E25E-41D2-B4B4-440D65583B12}" destId="{1F469B26-CA3D-4AD8-B138-6FB5C5060702}" srcOrd="8" destOrd="0" presId="urn:microsoft.com/office/officeart/2008/layout/VerticalCurvedList"/>
    <dgm:cxn modelId="{EE19C6C6-678E-49EB-BA34-E999B25AAB43}" type="presParOf" srcId="{1F469B26-CA3D-4AD8-B138-6FB5C5060702}" destId="{7840941C-4E1E-4016-9BEA-2087D2B279A5}" srcOrd="0" destOrd="0" presId="urn:microsoft.com/office/officeart/2008/layout/VerticalCurvedList"/>
    <dgm:cxn modelId="{2DE1BE84-6475-4842-B75D-51B20A834078}" type="presParOf" srcId="{88A1914F-E25E-41D2-B4B4-440D65583B12}" destId="{7FA87C79-ECF3-4ED3-8C22-0EB96ABC9D85}" srcOrd="9" destOrd="0" presId="urn:microsoft.com/office/officeart/2008/layout/VerticalCurvedList"/>
    <dgm:cxn modelId="{9A5AC863-E5F0-4EFA-817E-674CC036E1F0}" type="presParOf" srcId="{88A1914F-E25E-41D2-B4B4-440D65583B12}" destId="{8F7ACECB-4ACE-4EBF-A377-133982D023F9}" srcOrd="10" destOrd="0" presId="urn:microsoft.com/office/officeart/2008/layout/VerticalCurvedList"/>
    <dgm:cxn modelId="{ADAC9C83-B0E3-453B-B0AD-98B933CD76DE}" type="presParOf" srcId="{8F7ACECB-4ACE-4EBF-A377-133982D023F9}" destId="{BBD1D983-2432-46C6-8563-B43F3C98B092}"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310683" y="203982"/>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¿Qué es un diseño responsivo?</a:t>
          </a:r>
        </a:p>
      </dsp:txBody>
      <dsp:txXfrm>
        <a:off x="310683" y="203982"/>
        <a:ext cx="4545153" cy="408225"/>
      </dsp:txXfrm>
    </dsp:sp>
    <dsp:sp modelId="{6230FFA4-A0CC-4603-9439-46D13515592F}">
      <dsp:nvSpPr>
        <dsp:cNvPr id="0" name=""/>
        <dsp:cNvSpPr/>
      </dsp:nvSpPr>
      <dsp:spPr>
        <a:xfrm>
          <a:off x="55542" y="152953"/>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603205" y="816124"/>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¿Por qué un diseño responsivo?</a:t>
          </a:r>
        </a:p>
      </dsp:txBody>
      <dsp:txXfrm>
        <a:off x="603205" y="816124"/>
        <a:ext cx="4252630" cy="408225"/>
      </dsp:txXfrm>
    </dsp:sp>
    <dsp:sp modelId="{19CB2109-EED2-4298-88B6-B9385A42A73C}">
      <dsp:nvSpPr>
        <dsp:cNvPr id="0" name=""/>
        <dsp:cNvSpPr/>
      </dsp:nvSpPr>
      <dsp:spPr>
        <a:xfrm>
          <a:off x="348064" y="765096"/>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692986" y="1428266"/>
          <a:ext cx="416285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¿Cómo crear un diseño responsivo?</a:t>
          </a:r>
        </a:p>
      </dsp:txBody>
      <dsp:txXfrm>
        <a:off x="692986" y="1428266"/>
        <a:ext cx="4162850" cy="408225"/>
      </dsp:txXfrm>
    </dsp:sp>
    <dsp:sp modelId="{8E41255E-E0D1-4E9D-A1AB-BDD94583E088}">
      <dsp:nvSpPr>
        <dsp:cNvPr id="0" name=""/>
        <dsp:cNvSpPr/>
      </dsp:nvSpPr>
      <dsp:spPr>
        <a:xfrm>
          <a:off x="437845" y="1377238"/>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1399B-93C1-4065-9D87-2B4C4C38062F}">
      <dsp:nvSpPr>
        <dsp:cNvPr id="0" name=""/>
        <dsp:cNvSpPr/>
      </dsp:nvSpPr>
      <dsp:spPr>
        <a:xfrm>
          <a:off x="603205" y="2040408"/>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Multimedia y textos responsivos</a:t>
          </a:r>
        </a:p>
      </dsp:txBody>
      <dsp:txXfrm>
        <a:off x="603205" y="2040408"/>
        <a:ext cx="4252630" cy="408225"/>
      </dsp:txXfrm>
    </dsp:sp>
    <dsp:sp modelId="{7840941C-4E1E-4016-9BEA-2087D2B279A5}">
      <dsp:nvSpPr>
        <dsp:cNvPr id="0" name=""/>
        <dsp:cNvSpPr/>
      </dsp:nvSpPr>
      <dsp:spPr>
        <a:xfrm>
          <a:off x="348064" y="1989380"/>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87C79-ECF3-4ED3-8C22-0EB96ABC9D85}">
      <dsp:nvSpPr>
        <dsp:cNvPr id="0" name=""/>
        <dsp:cNvSpPr/>
      </dsp:nvSpPr>
      <dsp:spPr>
        <a:xfrm>
          <a:off x="310683" y="2652550"/>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SVG</a:t>
          </a:r>
        </a:p>
      </dsp:txBody>
      <dsp:txXfrm>
        <a:off x="310683" y="2652550"/>
        <a:ext cx="4545153" cy="408225"/>
      </dsp:txXfrm>
    </dsp:sp>
    <dsp:sp modelId="{BBD1D983-2432-46C6-8563-B43F3C98B092}">
      <dsp:nvSpPr>
        <dsp:cNvPr id="0" name=""/>
        <dsp:cNvSpPr/>
      </dsp:nvSpPr>
      <dsp:spPr>
        <a:xfrm>
          <a:off x="55542" y="2601522"/>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21/05/2021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b="0" dirty="0"/>
              <a:t>Al adaptar el diseño a los distintos tipos de dispositivos no es necesario tener que crear una aplicación distinta para cada uno, con lo que reducimos costes de producción y mantenimiento.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La principal meta de un diseño responsivo es facilitar el uso de la aplicación al usuario final independientemente de qué dispositivo use.</a:t>
            </a:r>
          </a:p>
          <a:p>
            <a:pPr marL="228600" indent="-228600">
              <a:buAutoNum type="arabicPeriod"/>
            </a:pPr>
            <a:r>
              <a:rPr lang="es-ES" b="0" dirty="0"/>
              <a:t>La aplicación debería tener una apariencia visual cómoda y atractiva que facilite la interacción y la lectura sin necesidad de hacer zoom en las pantallas más pequeñas.</a:t>
            </a: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5905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Aunque es posible empezar al revés es preferible afrontar un diseño utilizando esta metodología ya que es más fácil recolocar los elementos que tenemos en un espacio pequeño y adaptarlos a uno más grande, aunque en la práctica siempre hay que tener presente todas las vistas.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 </a:t>
            </a:r>
            <a:r>
              <a:rPr lang="es-ES" b="0" dirty="0">
                <a:solidFill>
                  <a:srgbClr val="93A8AC"/>
                </a:solidFill>
                <a:effectLst/>
                <a:latin typeface="DejaVu Sans Mono"/>
              </a:rPr>
              <a:t>La colocación, márgenes, espaciados entre elementos, tamaños, etc... son valores de las propiedades que vamos añadiendo y que tendremos que ir probando hasta ajustar nuestro desarrollo lo más fielmente posible al diseño. Para esto vamos a utilizar valores relativos `em`, `rem` y `%` evitando siempre que sea posible el uso de valores absolutos en `px`.</a:t>
            </a:r>
            <a:endParaRPr lang="es-ES" b="0" dirty="0">
              <a:solidFill>
                <a:srgbClr val="E6E6E6"/>
              </a:solidFill>
              <a:effectLst/>
              <a:latin typeface="DejaVu Sans Mono"/>
            </a:endParaRP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372269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93A8AC"/>
                </a:solidFill>
                <a:effectLst/>
                <a:latin typeface="DejaVu Sans Mono"/>
              </a:rPr>
              <a:t>Para que una imagen o un vídeo tenga un comportamiento responsivo simplemente tenemos que evitar los valores absolutos al definir su tamaño, es decir utilizar `%` en lugar de `pixeles` a la hora de definir su ancho y alto.</a:t>
            </a:r>
            <a:endParaRPr lang="es-ES" b="0" dirty="0">
              <a:solidFill>
                <a:srgbClr val="E6E6E6"/>
              </a:solidFill>
              <a:effectLst/>
              <a:latin typeface="DejaVu Sans Mono"/>
            </a:endParaRPr>
          </a:p>
          <a:p>
            <a:r>
              <a:rPr lang="es-ES" b="0" dirty="0">
                <a:solidFill>
                  <a:srgbClr val="93A8AC"/>
                </a:solidFill>
                <a:effectLst/>
                <a:latin typeface="DejaVu Sans Mono"/>
              </a:rPr>
              <a:t>Lo normal a la hora de definir el tamaño para imágenes y vídeos es dar valor a una de las dos propiedades para que mantengan la proporción a la hora de modificar su tamaño ya que se ajustarán a su contenedor y este seguramente no tenga las mismas proporciones.</a:t>
            </a:r>
          </a:p>
          <a:p>
            <a:endParaRPr lang="es-ES" b="0" dirty="0">
              <a:solidFill>
                <a:srgbClr val="93A8AC"/>
              </a:solidFill>
              <a:effectLst/>
              <a:latin typeface="DejaVu Sans Mono"/>
            </a:endParaRPr>
          </a:p>
          <a:p>
            <a:r>
              <a:rPr lang="es-ES" b="0" dirty="0">
                <a:solidFill>
                  <a:srgbClr val="93A8AC"/>
                </a:solidFill>
                <a:effectLst/>
                <a:latin typeface="DejaVu Sans Mono"/>
              </a:rPr>
              <a:t>Los textos estarán establecidos con tamaños relativos pero como veremos su comportamiento es diferente, esto hace que necesitemos el uso de @media querys para que vayan adaptándose. Esto es así porque el tamaño relativo siempre hace referencia a un tamaño fijo, se entenderá mejor en los ejemplos.</a:t>
            </a:r>
          </a:p>
          <a:p>
            <a:endParaRPr lang="es-ES" b="0" dirty="0">
              <a:solidFill>
                <a:srgbClr val="93A8AC"/>
              </a:solidFill>
              <a:effectLst/>
              <a:latin typeface="DejaVu Sans Mono"/>
            </a:endParaRPr>
          </a:p>
          <a:p>
            <a:endParaRPr lang="es-ES" b="0" dirty="0">
              <a:solidFill>
                <a:srgbClr val="E6E6E6"/>
              </a:solidFill>
              <a:effectLst/>
              <a:latin typeface="DejaVu Sans Mono"/>
            </a:endParaRPr>
          </a:p>
          <a:p>
            <a:endParaRPr lang="es-ES" b="0" dirty="0"/>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147403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110520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93A8AC"/>
                </a:solidFill>
                <a:effectLst/>
                <a:latin typeface="DejaVu Sans Mono"/>
              </a:rPr>
              <a:t>Existen programas de diseño como </a:t>
            </a:r>
            <a:r>
              <a:rPr lang="es-ES" b="0" dirty="0" err="1">
                <a:solidFill>
                  <a:srgbClr val="93A8AC"/>
                </a:solidFill>
                <a:effectLst/>
                <a:latin typeface="DejaVu Sans Mono"/>
              </a:rPr>
              <a:t>Illustrator</a:t>
            </a:r>
            <a:r>
              <a:rPr lang="es-ES" b="0" dirty="0">
                <a:solidFill>
                  <a:srgbClr val="93A8AC"/>
                </a:solidFill>
                <a:effectLst/>
                <a:latin typeface="DejaVu Sans Mono"/>
              </a:rPr>
              <a:t>, Corel </a:t>
            </a:r>
            <a:r>
              <a:rPr lang="es-ES" b="0" dirty="0" err="1">
                <a:solidFill>
                  <a:srgbClr val="93A8AC"/>
                </a:solidFill>
                <a:effectLst/>
                <a:latin typeface="DejaVu Sans Mono"/>
              </a:rPr>
              <a:t>Draw</a:t>
            </a:r>
            <a:r>
              <a:rPr lang="es-ES" b="0" dirty="0">
                <a:solidFill>
                  <a:srgbClr val="93A8AC"/>
                </a:solidFill>
                <a:effectLst/>
                <a:latin typeface="DejaVu Sans Mono"/>
              </a:rPr>
              <a:t> o Inkscape (free) con los que se puede trabajar o </a:t>
            </a:r>
            <a:r>
              <a:rPr lang="es-ES" b="0" u="sng" dirty="0">
                <a:solidFill>
                  <a:srgbClr val="93A8AC"/>
                </a:solidFill>
                <a:effectLst/>
                <a:latin typeface="DejaVu Sans Mono"/>
              </a:rPr>
              <a:t>generar</a:t>
            </a:r>
            <a:r>
              <a:rPr lang="es-ES" b="0" dirty="0">
                <a:solidFill>
                  <a:srgbClr val="93A8AC"/>
                </a:solidFill>
                <a:effectLst/>
                <a:latin typeface="DejaVu Sans Mono"/>
              </a:rPr>
              <a:t> este tipo de imágenes.</a:t>
            </a:r>
            <a:endParaRPr lang="es-ES" b="0" dirty="0">
              <a:solidFill>
                <a:srgbClr val="E6E6E6"/>
              </a:solidFill>
              <a:effectLst/>
              <a:latin typeface="DejaVu Sans Mono"/>
            </a:endParaRPr>
          </a:p>
          <a:p>
            <a:endParaRPr lang="es-ES" b="0" dirty="0">
              <a:solidFill>
                <a:srgbClr val="93A8AC"/>
              </a:solidFill>
              <a:effectLst/>
              <a:latin typeface="DejaVu Sans Mono"/>
            </a:endParaRPr>
          </a:p>
          <a:p>
            <a:r>
              <a:rPr lang="es-ES" b="0" dirty="0">
                <a:solidFill>
                  <a:srgbClr val="93A8AC"/>
                </a:solidFill>
                <a:effectLst/>
                <a:latin typeface="DejaVu Sans Mono"/>
              </a:rPr>
              <a:t>Toda imagen basada en mapa de bits (píxeles) sufre una pérdida de calidad y definición al ser escalada. Esto es mucho más evidente cuando el escalado es de ampliación.</a:t>
            </a:r>
            <a:endParaRPr lang="es-ES" b="0" dirty="0">
              <a:solidFill>
                <a:srgbClr val="E6E6E6"/>
              </a:solidFill>
              <a:effectLst/>
              <a:latin typeface="DejaVu Sans Mono"/>
            </a:endParaRPr>
          </a:p>
          <a:p>
            <a:endParaRPr lang="es-ES" b="0" dirty="0">
              <a:solidFill>
                <a:srgbClr val="E6E6E6"/>
              </a:solidFill>
              <a:effectLst/>
              <a:latin typeface="DejaVu Sans Mono"/>
            </a:endParaRPr>
          </a:p>
          <a:p>
            <a:r>
              <a:rPr lang="es-ES" b="0" dirty="0">
                <a:solidFill>
                  <a:srgbClr val="93A8AC"/>
                </a:solidFill>
                <a:effectLst/>
                <a:latin typeface="DejaVu Sans Mono"/>
              </a:rPr>
              <a:t>Las imágenes vectoriales están formadas por vectores. Un vector es un objeto geométrico definido mediante cálculos matemáticos, esta es la razón por la que este tipo de imágenes no tiene pérdidas de calidad al ser escaladas. Una fuente o tipografía es un ejemplo claro de imagen vectorial.</a:t>
            </a:r>
            <a:endParaRPr lang="es-ES" b="0" dirty="0">
              <a:solidFill>
                <a:srgbClr val="E6E6E6"/>
              </a:solidFill>
              <a:effectLst/>
              <a:latin typeface="DejaVu Sans Mono"/>
            </a:endParaRPr>
          </a:p>
          <a:p>
            <a:endParaRPr lang="es-ES" u="sng"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336626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265100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5/21/2021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2.sv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a:solidFill>
                  <a:schemeClr val="bg1">
                    <a:lumMod val="50000"/>
                  </a:schemeClr>
                </a:solidFill>
                <a:effectLst/>
                <a:latin typeface="Montserrat SemiBold" panose="00000700000000000000" pitchFamily="2" charset="0"/>
              </a:rPr>
              <a:t>Diseño responsivo</a:t>
            </a: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a:latin typeface="Open Sans" panose="020B0606030504020204" pitchFamily="34" charset="0"/>
                <a:ea typeface="Open Sans" panose="020B0606030504020204" pitchFamily="34" charset="0"/>
                <a:cs typeface="Open Sans" panose="020B0606030504020204" pitchFamily="34" charset="0"/>
              </a:rPr>
              <a:t>Multimedia, textos y SVG</a:t>
            </a:r>
          </a:p>
        </p:txBody>
      </p:sp>
    </p:spTree>
    <p:extLst>
      <p:ext uri="{BB962C8B-B14F-4D97-AF65-F5344CB8AC3E}">
        <p14:creationId xmlns:p14="http://schemas.microsoft.com/office/powerpoint/2010/main" val="346701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lemoncoders</a:t>
                </a: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basefactorteam</a:t>
                </a: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2195493234"/>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par>
                                <p:cTn id="7" presetID="35" presetClass="path" presetSubtype="0" accel="50000" decel="50000" fill="hold" grpId="0" nodeType="withEffect">
                                  <p:stCondLst>
                                    <p:cond delay="0"/>
                                  </p:stCondLst>
                                  <p:childTnLst>
                                    <p:animMotion origin="layout" path="M 0.04045 1.35802E-6 L -0.55555 1.35802E-6 " pathEditMode="relative" rAng="0" ptsTypes="AA">
                                      <p:cBhvr>
                                        <p:cTn id="8" dur="1000" fill="hold"/>
                                        <p:tgtEl>
                                          <p:spTgt spid="3">
                                            <p:graphicEl>
                                              <a:dgm id="{53C88B00-9C21-478C-891B-C4B0720E7122}"/>
                                            </p:graphicEl>
                                          </p:spTgt>
                                        </p:tgtEl>
                                        <p:attrNameLst>
                                          <p:attrName>ppt_x</p:attrName>
                                          <p:attrName>ppt_y</p:attrName>
                                        </p:attrNameLst>
                                      </p:cBhvr>
                                      <p:rCtr x="-29809" y="0"/>
                                    </p:animMotion>
                                  </p:childTnLst>
                                </p:cTn>
                              </p:par>
                              <p:par>
                                <p:cTn id="9" presetID="35" presetClass="path" presetSubtype="0" accel="50000" decel="50000" fill="hold" grpId="0" nodeType="withEffect">
                                  <p:stCondLst>
                                    <p:cond delay="0"/>
                                  </p:stCondLst>
                                  <p:childTnLst>
                                    <p:animMotion origin="layout" path="M 0.04045 1.35802E-6 L -0.55555 1.35802E-6 " pathEditMode="relative" rAng="0" ptsTypes="AA">
                                      <p:cBhvr>
                                        <p:cTn id="10" dur="1000" fill="hold"/>
                                        <p:tgtEl>
                                          <p:spTgt spid="3">
                                            <p:graphicEl>
                                              <a:dgm id="{6230FFA4-A0CC-4603-9439-46D13515592F}"/>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0.04045 1.35802E-6 L -0.55555 1.35802E-6 " pathEditMode="relative" rAng="0" ptsTypes="AA">
                                      <p:cBhvr>
                                        <p:cTn id="16" dur="1000" fill="hold"/>
                                        <p:tgtEl>
                                          <p:spTgt spid="3">
                                            <p:graphicEl>
                                              <a:dgm id="{19CB2109-EED2-4298-88B6-B9385A42A73C}"/>
                                            </p:graphicEl>
                                          </p:spTgt>
                                        </p:tgtEl>
                                        <p:attrNameLst>
                                          <p:attrName>ppt_x</p:attrName>
                                          <p:attrName>ppt_y</p:attrName>
                                        </p:attrNameLst>
                                      </p:cBhvr>
                                      <p:rCtr x="-29809" y="0"/>
                                    </p:animMotion>
                                  </p:childTnLst>
                                </p:cTn>
                              </p:par>
                              <p:par>
                                <p:cTn id="17" presetID="35" presetClass="path" presetSubtype="0" accel="50000" decel="50000" fill="hold" grpId="0" nodeType="withEffect">
                                  <p:stCondLst>
                                    <p:cond delay="0"/>
                                  </p:stCondLst>
                                  <p:childTnLst>
                                    <p:animMotion origin="layout" path="M 0.04045 1.35802E-6 L -0.55555 1.35802E-6 " pathEditMode="relative" rAng="0" ptsTypes="AA">
                                      <p:cBhvr>
                                        <p:cTn id="18"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0.04045 1.35802E-6 L -0.55555 1.35802E-6 " pathEditMode="relative" rAng="0" ptsTypes="AA">
                                      <p:cBhvr>
                                        <p:cTn id="22" dur="1000" fill="hold"/>
                                        <p:tgtEl>
                                          <p:spTgt spid="3">
                                            <p:graphicEl>
                                              <a:dgm id="{8E41255E-E0D1-4E9D-A1AB-BDD94583E088}"/>
                                            </p:graphicEl>
                                          </p:spTgt>
                                        </p:tgtEl>
                                        <p:attrNameLst>
                                          <p:attrName>ppt_x</p:attrName>
                                          <p:attrName>ppt_y</p:attrName>
                                        </p:attrNameLst>
                                      </p:cBhvr>
                                      <p:rCtr x="-29809" y="0"/>
                                    </p:animMotion>
                                  </p:childTnLst>
                                </p:cTn>
                              </p:par>
                              <p:par>
                                <p:cTn id="23" presetID="35" presetClass="path" presetSubtype="0" accel="50000" decel="50000" fill="hold" grpId="0" nodeType="withEffect">
                                  <p:stCondLst>
                                    <p:cond delay="0"/>
                                  </p:stCondLst>
                                  <p:childTnLst>
                                    <p:animMotion origin="layout" path="M 0.04045 1.35802E-6 L -0.55555 1.35802E-6 " pathEditMode="relative" rAng="0" ptsTypes="AA">
                                      <p:cBhvr>
                                        <p:cTn id="24"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grpId="0" nodeType="clickEffect">
                                  <p:stCondLst>
                                    <p:cond delay="0"/>
                                  </p:stCondLst>
                                  <p:childTnLst>
                                    <p:animMotion origin="layout" path="M 0.04045 1.35802E-6 L -0.55555 1.35802E-6 " pathEditMode="relative" rAng="0" ptsTypes="AA">
                                      <p:cBhvr>
                                        <p:cTn id="28" dur="1000" fill="hold"/>
                                        <p:tgtEl>
                                          <p:spTgt spid="3">
                                            <p:graphicEl>
                                              <a:dgm id="{7840941C-4E1E-4016-9BEA-2087D2B279A5}"/>
                                            </p:graphicEl>
                                          </p:spTgt>
                                        </p:tgtEl>
                                        <p:attrNameLst>
                                          <p:attrName>ppt_x</p:attrName>
                                          <p:attrName>ppt_y</p:attrName>
                                        </p:attrNameLst>
                                      </p:cBhvr>
                                      <p:rCtr x="-29809" y="0"/>
                                    </p:animMotion>
                                  </p:childTnLst>
                                </p:cTn>
                              </p:par>
                              <p:par>
                                <p:cTn id="29" presetID="35" presetClass="path" presetSubtype="0" accel="50000" decel="50000" fill="hold" grpId="0" nodeType="withEffect">
                                  <p:stCondLst>
                                    <p:cond delay="0"/>
                                  </p:stCondLst>
                                  <p:childTnLst>
                                    <p:animMotion origin="layout" path="M 0.04045 1.35802E-6 L -0.55555 1.35802E-6 " pathEditMode="relative" rAng="0" ptsTypes="AA">
                                      <p:cBhvr>
                                        <p:cTn id="30" dur="1000" fill="hold"/>
                                        <p:tgtEl>
                                          <p:spTgt spid="3">
                                            <p:graphicEl>
                                              <a:dgm id="{6FA1399B-93C1-4065-9D87-2B4C4C38062F}"/>
                                            </p:graphicEl>
                                          </p:spTgt>
                                        </p:tgtEl>
                                        <p:attrNameLst>
                                          <p:attrName>ppt_x</p:attrName>
                                          <p:attrName>ppt_y</p:attrName>
                                        </p:attrNameLst>
                                      </p:cBhvr>
                                      <p:rCtr x="-29809" y="0"/>
                                    </p:animMotion>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0" nodeType="clickEffect">
                                  <p:stCondLst>
                                    <p:cond delay="0"/>
                                  </p:stCondLst>
                                  <p:childTnLst>
                                    <p:animMotion origin="layout" path="M 0.04045 1.35802E-6 L -0.55555 1.35802E-6 " pathEditMode="relative" rAng="0" ptsTypes="AA">
                                      <p:cBhvr>
                                        <p:cTn id="34" dur="1000" fill="hold"/>
                                        <p:tgtEl>
                                          <p:spTgt spid="3">
                                            <p:graphicEl>
                                              <a:dgm id="{BBD1D983-2432-46C6-8563-B43F3C98B092}"/>
                                            </p:graphicEl>
                                          </p:spTgt>
                                        </p:tgtEl>
                                        <p:attrNameLst>
                                          <p:attrName>ppt_x</p:attrName>
                                          <p:attrName>ppt_y</p:attrName>
                                        </p:attrNameLst>
                                      </p:cBhvr>
                                      <p:rCtr x="-29809" y="0"/>
                                    </p:animMotion>
                                  </p:childTnLst>
                                </p:cTn>
                              </p:par>
                              <p:par>
                                <p:cTn id="35" presetID="35" presetClass="path" presetSubtype="0" accel="50000" decel="50000" fill="hold" grpId="0" nodeType="withEffect">
                                  <p:stCondLst>
                                    <p:cond delay="0"/>
                                  </p:stCondLst>
                                  <p:childTnLst>
                                    <p:animMotion origin="layout" path="M 0.04045 1.35802E-6 L -0.55555 1.35802E-6 " pathEditMode="relative" rAng="0" ptsTypes="AA">
                                      <p:cBhvr>
                                        <p:cTn id="36" dur="1000" fill="hold"/>
                                        <p:tgtEl>
                                          <p:spTgt spid="3">
                                            <p:graphicEl>
                                              <a:dgm id="{7FA87C79-ECF3-4ED3-8C22-0EB96ABC9D85}"/>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¿Qué es el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 name="CuadroTexto 1">
            <a:extLst>
              <a:ext uri="{FF2B5EF4-FFF2-40B4-BE49-F238E27FC236}">
                <a16:creationId xmlns:a16="http://schemas.microsoft.com/office/drawing/2014/main" id="{9CA4973A-0760-4FC8-BF1F-13DE20F3EDA9}"/>
              </a:ext>
            </a:extLst>
          </p:cNvPr>
          <p:cNvSpPr txBox="1"/>
          <p:nvPr/>
        </p:nvSpPr>
        <p:spPr>
          <a:xfrm>
            <a:off x="647699" y="901147"/>
            <a:ext cx="8012330" cy="923330"/>
          </a:xfrm>
          <a:prstGeom prst="rect">
            <a:avLst/>
          </a:prstGeom>
          <a:noFill/>
        </p:spPr>
        <p:txBody>
          <a:bodyPr wrap="square" rtlCol="0">
            <a:spAutoFit/>
          </a:bodyPr>
          <a:lstStyle/>
          <a:p>
            <a:r>
              <a:rPr lang="es-ES" dirty="0">
                <a:solidFill>
                  <a:schemeClr val="bg1"/>
                </a:solidFill>
              </a:rPr>
              <a:t>Es una metodología de diseño que intenta conseguir la correcta colocación y visualización de los elementos de una página web o aplicación en distintos tamaños o resoluciones de pantalla.</a:t>
            </a:r>
          </a:p>
        </p:txBody>
      </p:sp>
      <p:pic>
        <p:nvPicPr>
          <p:cNvPr id="17" name="Imagen 16" descr="Pantalla de juego de computadora&#10;&#10;Descripción generada automáticamente con confianza media">
            <a:extLst>
              <a:ext uri="{FF2B5EF4-FFF2-40B4-BE49-F238E27FC236}">
                <a16:creationId xmlns:a16="http://schemas.microsoft.com/office/drawing/2014/main" id="{B4E309F8-3149-47AF-8850-0879AE1333B2}"/>
              </a:ext>
            </a:extLst>
          </p:cNvPr>
          <p:cNvPicPr>
            <a:picLocks noChangeAspect="1"/>
          </p:cNvPicPr>
          <p:nvPr/>
        </p:nvPicPr>
        <p:blipFill>
          <a:blip r:embed="rId3"/>
          <a:stretch>
            <a:fillRect/>
          </a:stretch>
        </p:blipFill>
        <p:spPr>
          <a:xfrm>
            <a:off x="2506731" y="1962207"/>
            <a:ext cx="4130537" cy="2950384"/>
          </a:xfrm>
          <a:prstGeom prst="rect">
            <a:avLst/>
          </a:prstGeom>
        </p:spPr>
      </p:pic>
    </p:spTree>
    <p:extLst>
      <p:ext uri="{BB962C8B-B14F-4D97-AF65-F5344CB8AC3E}">
        <p14:creationId xmlns:p14="http://schemas.microsoft.com/office/powerpoint/2010/main" val="15199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¿Por qué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26192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Facilita la utilización al usuario</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149414"/>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Una única aplicación para varios tipos de dispositivos</a:t>
            </a:r>
            <a:endParaRPr lang="es-ES_tradnl" sz="1600" dirty="0"/>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9" y="337764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La estética también importa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188433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mantenimiento es más sencillo</a:t>
            </a:r>
            <a:endParaRPr lang="es-ES_tradnl" sz="1600" b="1" i="1" dirty="0"/>
          </a:p>
        </p:txBody>
      </p:sp>
    </p:spTree>
    <p:extLst>
      <p:ext uri="{BB962C8B-B14F-4D97-AF65-F5344CB8AC3E}">
        <p14:creationId xmlns:p14="http://schemas.microsoft.com/office/powerpoint/2010/main" val="313994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¿Cómo crear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3372399"/>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Los contenedores deben ser flexibles y el contenido adaptable</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90256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600" dirty="0"/>
              <a:t>La distribución y tamaño de elementos cambia en función del espacio disponible</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5" y="11676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Mobile first como metodología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2637482"/>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Ocultar o colapsar secciones puede ser necesario en pantallas pequeñas</a:t>
            </a:r>
            <a:endParaRPr lang="es-ES_tradnl" sz="1600" b="1" i="1" dirty="0"/>
          </a:p>
        </p:txBody>
      </p:sp>
      <p:sp>
        <p:nvSpPr>
          <p:cNvPr id="10" name="Forma libre: forma 9">
            <a:extLst>
              <a:ext uri="{FF2B5EF4-FFF2-40B4-BE49-F238E27FC236}">
                <a16:creationId xmlns:a16="http://schemas.microsoft.com/office/drawing/2014/main" id="{4F8F584C-4428-4A45-B127-C4D18CACF1F0}"/>
              </a:ext>
            </a:extLst>
          </p:cNvPr>
          <p:cNvSpPr/>
          <p:nvPr/>
        </p:nvSpPr>
        <p:spPr>
          <a:xfrm>
            <a:off x="647699" y="4107316"/>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Utilización de valores </a:t>
            </a:r>
            <a:r>
              <a:rPr lang="es-ES" sz="1600" u="sng" dirty="0"/>
              <a:t>relativos</a:t>
            </a:r>
            <a:r>
              <a:rPr lang="es-ES" sz="1600" dirty="0"/>
              <a:t> (em, rem, %) en vez de absolutos (px)</a:t>
            </a:r>
            <a:endParaRPr lang="es-ES_tradnl" sz="1600" b="1" i="1" dirty="0"/>
          </a:p>
        </p:txBody>
      </p:sp>
    </p:spTree>
    <p:extLst>
      <p:ext uri="{BB962C8B-B14F-4D97-AF65-F5344CB8AC3E}">
        <p14:creationId xmlns:p14="http://schemas.microsoft.com/office/powerpoint/2010/main" val="305645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Multimedia y textos responsivos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4" y="3781467"/>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Los textos siempre necesitarán de los @media query</a:t>
            </a:r>
            <a:endParaRPr lang="es-ES_tradnl" sz="1900"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879483"/>
            <a:ext cx="8100127" cy="46417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900" dirty="0"/>
              <a:t>    Definir ancho o alto pero nunca ambos salvo que sea necesario</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5" y="11676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900" dirty="0"/>
              <a:t>    En imágenes y vídeos definir el tamaño en %</a:t>
            </a:r>
            <a:endParaRPr lang="es-ES_tradnl" sz="1900"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5" y="3046550"/>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Para textos definimos el tamaño en ‘em o ‘rem’</a:t>
            </a:r>
            <a:endParaRPr lang="es-ES_tradnl" sz="1900" dirty="0"/>
          </a:p>
        </p:txBody>
      </p:sp>
    </p:spTree>
    <p:extLst>
      <p:ext uri="{BB962C8B-B14F-4D97-AF65-F5344CB8AC3E}">
        <p14:creationId xmlns:p14="http://schemas.microsoft.com/office/powerpoint/2010/main" val="8179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a:solidFill>
                  <a:schemeClr val="bg1">
                    <a:lumMod val="50000"/>
                  </a:schemeClr>
                </a:solidFill>
                <a:latin typeface="Montserrat SemiBold" panose="00000700000000000000" pitchFamily="2" charset="0"/>
              </a:rPr>
              <a:t>Mejor con unos ejemplos</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156355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838984-290E-47EF-9DE6-F5C301F71F75}"/>
              </a:ext>
            </a:extLst>
          </p:cNvPr>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SVG</a:t>
            </a:r>
          </a:p>
        </p:txBody>
      </p:sp>
      <p:sp>
        <p:nvSpPr>
          <p:cNvPr id="10" name="Rectángulo 9">
            <a:extLst>
              <a:ext uri="{FF2B5EF4-FFF2-40B4-BE49-F238E27FC236}">
                <a16:creationId xmlns:a16="http://schemas.microsoft.com/office/drawing/2014/main" id="{CE97756C-9AD5-4FB0-8EF6-9404CCA553DC}"/>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CEC290B7-C94E-406A-9476-885E7ACFF928}"/>
              </a:ext>
            </a:extLst>
          </p:cNvPr>
          <p:cNvSpPr/>
          <p:nvPr/>
        </p:nvSpPr>
        <p:spPr>
          <a:xfrm>
            <a:off x="647694" y="1708646"/>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HTML provee elementos que definen encabezados, párrafos, tablas, etc. En forma muy similar, SVG provee elementos para círculos, rectángulos, y curvas simples y     complejas</a:t>
            </a:r>
          </a:p>
        </p:txBody>
      </p:sp>
      <p:sp>
        <p:nvSpPr>
          <p:cNvPr id="12" name="Forma libre: forma 11">
            <a:extLst>
              <a:ext uri="{FF2B5EF4-FFF2-40B4-BE49-F238E27FC236}">
                <a16:creationId xmlns:a16="http://schemas.microsoft.com/office/drawing/2014/main" id="{4B3B559D-5ECB-4647-AEA9-79883BB80EB0}"/>
              </a:ext>
            </a:extLst>
          </p:cNvPr>
          <p:cNvSpPr/>
          <p:nvPr/>
        </p:nvSpPr>
        <p:spPr>
          <a:xfrm>
            <a:off x="647691" y="861158"/>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un lenguaje XML, parecido a XHTML, el cual puede ser usado para dibujar    gráficos vectoriales</a:t>
            </a:r>
          </a:p>
        </p:txBody>
      </p:sp>
      <p:sp>
        <p:nvSpPr>
          <p:cNvPr id="22" name="Forma libre: forma 21">
            <a:extLst>
              <a:ext uri="{FF2B5EF4-FFF2-40B4-BE49-F238E27FC236}">
                <a16:creationId xmlns:a16="http://schemas.microsoft.com/office/drawing/2014/main" id="{26A6B916-A78E-4F58-A181-E86A84CB7D84}"/>
              </a:ext>
            </a:extLst>
          </p:cNvPr>
          <p:cNvSpPr/>
          <p:nvPr/>
        </p:nvSpPr>
        <p:spPr>
          <a:xfrm>
            <a:off x="647691" y="3403622"/>
            <a:ext cx="81001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formato SVG nos brinda la ventaja de escalado sin pérdida y la posibilidad de cambiar ciertas propiedades como el color mediante código</a:t>
            </a:r>
          </a:p>
        </p:txBody>
      </p:sp>
      <p:sp>
        <p:nvSpPr>
          <p:cNvPr id="23" name="Forma libre: forma 22">
            <a:extLst>
              <a:ext uri="{FF2B5EF4-FFF2-40B4-BE49-F238E27FC236}">
                <a16:creationId xmlns:a16="http://schemas.microsoft.com/office/drawing/2014/main" id="{68A20526-3CE6-4432-9A2C-BB5A66AF8404}"/>
              </a:ext>
            </a:extLst>
          </p:cNvPr>
          <p:cNvSpPr/>
          <p:nvPr/>
        </p:nvSpPr>
        <p:spPr>
          <a:xfrm>
            <a:off x="647692" y="280235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soportado en todos los navegadores modernos</a:t>
            </a:r>
          </a:p>
        </p:txBody>
      </p:sp>
      <p:sp>
        <p:nvSpPr>
          <p:cNvPr id="24" name="Forma libre: forma 23">
            <a:extLst>
              <a:ext uri="{FF2B5EF4-FFF2-40B4-BE49-F238E27FC236}">
                <a16:creationId xmlns:a16="http://schemas.microsoft.com/office/drawing/2014/main" id="{943253E4-BD0B-44BA-AEC4-A7FA90EA7885}"/>
              </a:ext>
            </a:extLst>
          </p:cNvPr>
          <p:cNvSpPr/>
          <p:nvPr/>
        </p:nvSpPr>
        <p:spPr>
          <a:xfrm>
            <a:off x="647693" y="4287206"/>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soporta gradientes, rotaciones, efectos de filtro, animaciones, interactividad      con JavaScript, añadir texto y más</a:t>
            </a:r>
          </a:p>
        </p:txBody>
      </p:sp>
    </p:spTree>
    <p:extLst>
      <p:ext uri="{BB962C8B-B14F-4D97-AF65-F5344CB8AC3E}">
        <p14:creationId xmlns:p14="http://schemas.microsoft.com/office/powerpoint/2010/main" val="37178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err="1">
                <a:solidFill>
                  <a:schemeClr val="bg1">
                    <a:lumMod val="50000"/>
                  </a:schemeClr>
                </a:solidFill>
                <a:latin typeface="Montserrat SemiBold" panose="00000700000000000000" pitchFamily="2" charset="0"/>
              </a:rPr>
              <a:t>Ejemplos</a:t>
            </a:r>
            <a:r>
              <a:rPr lang="en-US" sz="4000" spc="-300" dirty="0">
                <a:solidFill>
                  <a:schemeClr val="bg1">
                    <a:lumMod val="50000"/>
                  </a:schemeClr>
                </a:solidFill>
                <a:latin typeface="Montserrat SemiBold" panose="00000700000000000000" pitchFamily="2" charset="0"/>
              </a:rPr>
              <a:t> con SVG</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863853841"/>
      </p:ext>
    </p:extLst>
  </p:cSld>
  <p:clrMapOvr>
    <a:masterClrMapping/>
  </p:clrMapOvr>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643</TotalTime>
  <Words>804</Words>
  <Application>Microsoft Office PowerPoint</Application>
  <PresentationFormat>Presentación en pantalla (16:9)</PresentationFormat>
  <Paragraphs>70</Paragraphs>
  <Slides>10</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vt:i4>
      </vt:variant>
    </vt:vector>
  </HeadingPairs>
  <TitlesOfParts>
    <vt:vector size="19" baseType="lpstr">
      <vt:lpstr>Calibri</vt:lpstr>
      <vt:lpstr>Arial</vt:lpstr>
      <vt:lpstr>Neo Sans Std</vt:lpstr>
      <vt:lpstr>Open Sans</vt:lpstr>
      <vt:lpstr>Neo Sans Std Light</vt:lpstr>
      <vt:lpstr>DejaVu Sans Mono</vt:lpstr>
      <vt:lpstr>Neo Sans Std Medium</vt:lpstr>
      <vt:lpstr>Montserrat SemiBold</vt:lpstr>
      <vt:lpstr>Tema de Office</vt:lpstr>
      <vt:lpstr>Presentación de PowerPoint</vt:lpstr>
      <vt:lpstr>Agenda</vt:lpstr>
      <vt:lpstr>¿Qué es el diseño responsivo?</vt:lpstr>
      <vt:lpstr>¿Por qué un diseño responsivo?</vt:lpstr>
      <vt:lpstr>¿Cómo crear un diseño responsivo?</vt:lpstr>
      <vt:lpstr>Multimedia y textos responsivos</vt:lpstr>
      <vt:lpstr>Presentación de PowerPoint</vt:lpstr>
      <vt:lpstr>SVG</vt:lpstr>
      <vt:lpstr>Presentación de PowerPoint</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24</cp:revision>
  <dcterms:created xsi:type="dcterms:W3CDTF">2021-05-17T07:17:16Z</dcterms:created>
  <dcterms:modified xsi:type="dcterms:W3CDTF">2021-05-21T18:28:43Z</dcterms:modified>
  <cp:category/>
</cp:coreProperties>
</file>